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5623" autoAdjust="0"/>
  </p:normalViewPr>
  <p:slideViewPr>
    <p:cSldViewPr snapToGrid="0">
      <p:cViewPr varScale="1">
        <p:scale>
          <a:sx n="64" d="100"/>
          <a:sy n="64" d="100"/>
        </p:scale>
        <p:origin x="20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C12A-8421-40F3-B56B-7A6BEF033EC6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93D66-E90D-4721-AFFE-4832DF4E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68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日本海総合　鈴木先生と相談して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演題③</a:t>
            </a:r>
            <a:endParaRPr kumimoji="1" lang="en-US" altLang="ja-JP" dirty="0" smtClean="0"/>
          </a:p>
          <a:p>
            <a:r>
              <a:rPr kumimoji="1" lang="ja-JP" altLang="en-US" dirty="0" smtClean="0"/>
              <a:t>新庄病院　堀内先生は面会不可（上野教授から指名があれば可かも）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大学から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演題？⑤</a:t>
            </a:r>
            <a:endParaRPr kumimoji="1" lang="en-US" altLang="ja-JP" dirty="0" smtClean="0"/>
          </a:p>
          <a:p>
            <a:r>
              <a:rPr kumimoji="1" lang="ja-JP" altLang="en-US" dirty="0" smtClean="0"/>
              <a:t>置賜総合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演題④　三友堂勝見先生⑥</a:t>
            </a:r>
            <a:endParaRPr kumimoji="1" lang="en-US" altLang="ja-JP" dirty="0" smtClean="0"/>
          </a:p>
          <a:p>
            <a:r>
              <a:rPr kumimoji="1" lang="ja-JP" altLang="en-US" dirty="0" smtClean="0"/>
              <a:t>県中　鈴木克典先生（鈴木ふみや先生が肝臓専門目指すため話させたい）①</a:t>
            </a:r>
            <a:endParaRPr kumimoji="1" lang="en-US" altLang="ja-JP" dirty="0" smtClean="0"/>
          </a:p>
          <a:p>
            <a:r>
              <a:rPr kumimoji="1" lang="ja-JP" altLang="en-US" dirty="0" smtClean="0"/>
              <a:t>みゆき会　三沢先生⑦</a:t>
            </a:r>
            <a:endParaRPr kumimoji="1" lang="en-US" altLang="ja-JP" dirty="0" smtClean="0"/>
          </a:p>
          <a:p>
            <a:r>
              <a:rPr kumimoji="1" lang="ja-JP" altLang="en-US" dirty="0" smtClean="0"/>
              <a:t>河北病院　安達先生②</a:t>
            </a:r>
            <a:endParaRPr kumimoji="1" lang="en-US" altLang="ja-JP" dirty="0" smtClean="0"/>
          </a:p>
          <a:p>
            <a:r>
              <a:rPr kumimoji="1" lang="ja-JP" altLang="en-US" dirty="0" smtClean="0"/>
              <a:t>北村山公立　山本先生⑧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1C683-FC4F-425B-9E9C-529C280ADE0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3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0150" y="2743200"/>
            <a:ext cx="4457700" cy="1320800"/>
          </a:xfrm>
        </p:spPr>
        <p:txBody>
          <a:bodyPr/>
          <a:lstStyle>
            <a:lvl1pPr algn="ctr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4673600"/>
            <a:ext cx="4457700" cy="2133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616A5-8080-4BB4-955C-7D1BE97903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7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3E100150-784B-452C-B7D0-A668BF9CD88A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2CE52E3A-015A-43BE-AF31-FC67A411A6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036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91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F6AAFECA-D698-431E-97C5-2DFC1F2C7A7C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021EC38C-B92A-4390-8D3D-8040E52B50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8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AE8257B4-7479-4216-BD1A-C5FC2413A2CB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3DCE5E88-B904-4A98-9E14-D41C7D178B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224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469625"/>
            <a:ext cx="5915025" cy="4120620"/>
          </a:xfrm>
        </p:spPr>
        <p:txBody>
          <a:bodyPr anchor="b"/>
          <a:lstStyle>
            <a:lvl1pPr>
              <a:defRPr sz="38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629228"/>
            <a:ext cx="5915025" cy="2166938"/>
          </a:xfrm>
        </p:spPr>
        <p:txBody>
          <a:bodyPr/>
          <a:lstStyle>
            <a:lvl1pPr marL="0" indent="0">
              <a:buNone/>
              <a:defRPr sz="1579">
                <a:solidFill>
                  <a:schemeClr val="tx1"/>
                </a:solidFill>
              </a:defRPr>
            </a:lvl1pPr>
            <a:lvl2pPr marL="294770" indent="0">
              <a:buNone/>
              <a:defRPr sz="1264">
                <a:solidFill>
                  <a:schemeClr val="tx1">
                    <a:tint val="75000"/>
                  </a:schemeClr>
                </a:solidFill>
              </a:defRPr>
            </a:lvl2pPr>
            <a:lvl3pPr marL="58954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3pPr>
            <a:lvl4pPr marL="884310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4pPr>
            <a:lvl5pPr marL="1179080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5pPr>
            <a:lvl6pPr marL="1473851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6pPr>
            <a:lvl7pPr marL="1768621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7pPr>
            <a:lvl8pPr marL="2063391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8pPr>
            <a:lvl9pPr marL="2358161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55E01333-A95B-43AC-8C7B-AA27F23F4AFF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04B9DC30-0CB0-4018-91EF-0F924CE982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740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2637016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4" y="2637016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ECFDCB99-89DD-466E-B649-EF7224E09069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F80FEAA0-3268-447C-AE9B-995446057D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304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428350"/>
            <a:ext cx="2901255" cy="1190095"/>
          </a:xfrm>
        </p:spPr>
        <p:txBody>
          <a:bodyPr anchor="b"/>
          <a:lstStyle>
            <a:lvl1pPr marL="0" indent="0">
              <a:buNone/>
              <a:defRPr sz="1579" b="1"/>
            </a:lvl1pPr>
            <a:lvl2pPr marL="294770" indent="0">
              <a:buNone/>
              <a:defRPr sz="1264" b="1"/>
            </a:lvl2pPr>
            <a:lvl3pPr marL="589540" indent="0">
              <a:buNone/>
              <a:defRPr sz="1184" b="1"/>
            </a:lvl3pPr>
            <a:lvl4pPr marL="884310" indent="0">
              <a:buNone/>
              <a:defRPr sz="1026" b="1"/>
            </a:lvl4pPr>
            <a:lvl5pPr marL="1179080" indent="0">
              <a:buNone/>
              <a:defRPr sz="1026" b="1"/>
            </a:lvl5pPr>
            <a:lvl6pPr marL="1473851" indent="0">
              <a:buNone/>
              <a:defRPr sz="1026" b="1"/>
            </a:lvl6pPr>
            <a:lvl7pPr marL="1768621" indent="0">
              <a:buNone/>
              <a:defRPr sz="1026" b="1"/>
            </a:lvl7pPr>
            <a:lvl8pPr marL="2063391" indent="0">
              <a:buNone/>
              <a:defRPr sz="1026" b="1"/>
            </a:lvl8pPr>
            <a:lvl9pPr marL="2358161" indent="0">
              <a:buNone/>
              <a:defRPr sz="102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3618445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579" b="1"/>
            </a:lvl1pPr>
            <a:lvl2pPr marL="294770" indent="0">
              <a:buNone/>
              <a:defRPr sz="1264" b="1"/>
            </a:lvl2pPr>
            <a:lvl3pPr marL="589540" indent="0">
              <a:buNone/>
              <a:defRPr sz="1184" b="1"/>
            </a:lvl3pPr>
            <a:lvl4pPr marL="884310" indent="0">
              <a:buNone/>
              <a:defRPr sz="1026" b="1"/>
            </a:lvl4pPr>
            <a:lvl5pPr marL="1179080" indent="0">
              <a:buNone/>
              <a:defRPr sz="1026" b="1"/>
            </a:lvl5pPr>
            <a:lvl6pPr marL="1473851" indent="0">
              <a:buNone/>
              <a:defRPr sz="1026" b="1"/>
            </a:lvl6pPr>
            <a:lvl7pPr marL="1768621" indent="0">
              <a:buNone/>
              <a:defRPr sz="1026" b="1"/>
            </a:lvl7pPr>
            <a:lvl8pPr marL="2063391" indent="0">
              <a:buNone/>
              <a:defRPr sz="1026" b="1"/>
            </a:lvl8pPr>
            <a:lvl9pPr marL="2358161" indent="0">
              <a:buNone/>
              <a:defRPr sz="102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5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B2D77962-3827-43EA-9023-F6FA2541C061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B3DB7904-6270-4F6D-9873-5E6635403E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896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9F078511-C338-43E2-8F5E-D50300053DEF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2FDD7AC5-EB19-4F3E-90B1-DD962208C3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1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A7C3CEAA-E94F-4F7D-AA65-0496D09ADC96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FEC01D8C-8CB4-44D4-A2BE-1B4B403DD2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04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4" cy="2311400"/>
          </a:xfrm>
        </p:spPr>
        <p:txBody>
          <a:bodyPr anchor="b"/>
          <a:lstStyle>
            <a:lvl1pPr>
              <a:defRPr sz="20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426286"/>
            <a:ext cx="3471863" cy="7039681"/>
          </a:xfrm>
        </p:spPr>
        <p:txBody>
          <a:bodyPr/>
          <a:lstStyle>
            <a:lvl1pPr>
              <a:defRPr sz="2053"/>
            </a:lvl1pPr>
            <a:lvl2pPr>
              <a:defRPr sz="1816"/>
            </a:lvl2pPr>
            <a:lvl3pPr>
              <a:defRPr sz="1579"/>
            </a:lvl3pPr>
            <a:lvl4pPr>
              <a:defRPr sz="1264"/>
            </a:lvl4pPr>
            <a:lvl5pPr>
              <a:defRPr sz="1264"/>
            </a:lvl5pPr>
            <a:lvl6pPr>
              <a:defRPr sz="1264"/>
            </a:lvl6pPr>
            <a:lvl7pPr>
              <a:defRPr sz="1264"/>
            </a:lvl7pPr>
            <a:lvl8pPr>
              <a:defRPr sz="1264"/>
            </a:lvl8pPr>
            <a:lvl9pPr>
              <a:defRPr sz="126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3"/>
            <a:ext cx="2211884" cy="5505627"/>
          </a:xfrm>
        </p:spPr>
        <p:txBody>
          <a:bodyPr/>
          <a:lstStyle>
            <a:lvl1pPr marL="0" indent="0">
              <a:buNone/>
              <a:defRPr sz="1026"/>
            </a:lvl1pPr>
            <a:lvl2pPr marL="294770" indent="0">
              <a:buNone/>
              <a:defRPr sz="869"/>
            </a:lvl2pPr>
            <a:lvl3pPr marL="589540" indent="0">
              <a:buNone/>
              <a:defRPr sz="790"/>
            </a:lvl3pPr>
            <a:lvl4pPr marL="884310" indent="0">
              <a:buNone/>
              <a:defRPr sz="631"/>
            </a:lvl4pPr>
            <a:lvl5pPr marL="1179080" indent="0">
              <a:buNone/>
              <a:defRPr sz="631"/>
            </a:lvl5pPr>
            <a:lvl6pPr marL="1473851" indent="0">
              <a:buNone/>
              <a:defRPr sz="631"/>
            </a:lvl6pPr>
            <a:lvl7pPr marL="1768621" indent="0">
              <a:buNone/>
              <a:defRPr sz="631"/>
            </a:lvl7pPr>
            <a:lvl8pPr marL="2063391" indent="0">
              <a:buNone/>
              <a:defRPr sz="631"/>
            </a:lvl8pPr>
            <a:lvl9pPr marL="2358161" indent="0">
              <a:buNone/>
              <a:defRPr sz="6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591EB444-1C9D-49DB-A735-AE557640A003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E26A30CC-9AA7-4917-BC5A-FD25C1E07E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02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4" cy="2311400"/>
          </a:xfrm>
        </p:spPr>
        <p:txBody>
          <a:bodyPr anchor="b"/>
          <a:lstStyle>
            <a:lvl1pPr>
              <a:defRPr sz="20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426286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053"/>
            </a:lvl1pPr>
            <a:lvl2pPr marL="294770" indent="0">
              <a:buNone/>
              <a:defRPr sz="1816"/>
            </a:lvl2pPr>
            <a:lvl3pPr marL="589540" indent="0">
              <a:buNone/>
              <a:defRPr sz="1579"/>
            </a:lvl3pPr>
            <a:lvl4pPr marL="884310" indent="0">
              <a:buNone/>
              <a:defRPr sz="1264"/>
            </a:lvl4pPr>
            <a:lvl5pPr marL="1179080" indent="0">
              <a:buNone/>
              <a:defRPr sz="1264"/>
            </a:lvl5pPr>
            <a:lvl6pPr marL="1473851" indent="0">
              <a:buNone/>
              <a:defRPr sz="1264"/>
            </a:lvl6pPr>
            <a:lvl7pPr marL="1768621" indent="0">
              <a:buNone/>
              <a:defRPr sz="1264"/>
            </a:lvl7pPr>
            <a:lvl8pPr marL="2063391" indent="0">
              <a:buNone/>
              <a:defRPr sz="1264"/>
            </a:lvl8pPr>
            <a:lvl9pPr marL="2358161" indent="0">
              <a:buNone/>
              <a:defRPr sz="1264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3" y="2971803"/>
            <a:ext cx="2211884" cy="5505627"/>
          </a:xfrm>
        </p:spPr>
        <p:txBody>
          <a:bodyPr/>
          <a:lstStyle>
            <a:lvl1pPr marL="0" indent="0">
              <a:buNone/>
              <a:defRPr sz="1026"/>
            </a:lvl1pPr>
            <a:lvl2pPr marL="294770" indent="0">
              <a:buNone/>
              <a:defRPr sz="869"/>
            </a:lvl2pPr>
            <a:lvl3pPr marL="589540" indent="0">
              <a:buNone/>
              <a:defRPr sz="790"/>
            </a:lvl3pPr>
            <a:lvl4pPr marL="884310" indent="0">
              <a:buNone/>
              <a:defRPr sz="631"/>
            </a:lvl4pPr>
            <a:lvl5pPr marL="1179080" indent="0">
              <a:buNone/>
              <a:defRPr sz="631"/>
            </a:lvl5pPr>
            <a:lvl6pPr marL="1473851" indent="0">
              <a:buNone/>
              <a:defRPr sz="631"/>
            </a:lvl6pPr>
            <a:lvl7pPr marL="1768621" indent="0">
              <a:buNone/>
              <a:defRPr sz="631"/>
            </a:lvl7pPr>
            <a:lvl8pPr marL="2063391" indent="0">
              <a:buNone/>
              <a:defRPr sz="631"/>
            </a:lvl8pPr>
            <a:lvl9pPr marL="2358161" indent="0">
              <a:buNone/>
              <a:defRPr sz="6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fld id="{CDF58144-8320-4FF5-A393-4C21BA6BE0C9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731371">
              <a:defRPr kumimoji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731371">
              <a:defRPr kumimoji="0">
                <a:ea typeface="ヒラギノ角ゴ Pro W3" pitchFamily="124" charset="-128"/>
              </a:defRPr>
            </a:lvl1pPr>
          </a:lstStyle>
          <a:p>
            <a:pPr>
              <a:defRPr/>
            </a:pPr>
            <a:fld id="{A9255956-6C81-4C62-A204-7E2F96447B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776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981200"/>
            <a:ext cx="5829300" cy="682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9355138"/>
            <a:ext cx="1371600" cy="33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9355138"/>
            <a:ext cx="3886200" cy="33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72150" y="9355138"/>
            <a:ext cx="914400" cy="33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a typeface="ＭＳ Ｐゴシック" charset="-128"/>
              </a:defRPr>
            </a:lvl1pPr>
          </a:lstStyle>
          <a:p>
            <a:pPr>
              <a:defRPr/>
            </a:pPr>
            <a:fld id="{999F726E-1230-43CD-92A6-AA8A8D64AA79}" type="slidenum">
              <a:rPr lang="en-US" altLang="ja-JP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1600" b="1">
          <a:solidFill>
            <a:srgbClr val="80004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72570" y="527104"/>
            <a:ext cx="5912864" cy="191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2570" y="2636987"/>
            <a:ext cx="5912864" cy="628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571" y="9181604"/>
            <a:ext cx="1541609" cy="527102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defTabSz="722012" eaLnBrk="1" hangingPunct="1">
              <a:defRPr kumimoji="1" sz="79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5CF7D-817B-4481-B705-087F7917AE29}" type="datetimeFigureOut">
              <a:rPr lang="ja-JP" altLang="en-US">
                <a:sym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2021/9/21</a:t>
            </a:fld>
            <a:endParaRPr lang="ja-JP" altLang="en-US">
              <a:sym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2076" y="9181604"/>
            <a:ext cx="2313854" cy="52710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722012" eaLnBrk="1" fontAlgn="auto" hangingPunct="1">
              <a:spcBef>
                <a:spcPts val="0"/>
              </a:spcBef>
              <a:spcAft>
                <a:spcPts val="0"/>
              </a:spcAft>
              <a:defRPr kumimoji="1" sz="79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>
              <a:sym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826" y="9181604"/>
            <a:ext cx="1541609" cy="527102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defTabSz="722012" eaLnBrk="1" hangingPunct="1">
              <a:defRPr kumimoji="1" sz="79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F7DFE-250F-4F3D-AFC5-906DC02703CB}" type="slidenum">
              <a:rPr lang="ja-JP" altLang="en-US">
                <a:sym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0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txStyles>
    <p:titleStyle>
      <a:lvl1pPr algn="l" defTabSz="58835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766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defTabSz="58835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766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defTabSz="58835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766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defTabSz="58835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766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defTabSz="588359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766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393027" algn="l" defTabSz="589540" rtl="0" fontAlgn="base">
        <a:lnSpc>
          <a:spcPct val="90000"/>
        </a:lnSpc>
        <a:spcBef>
          <a:spcPct val="0"/>
        </a:spcBef>
        <a:spcAft>
          <a:spcPct val="0"/>
        </a:spcAft>
        <a:defRPr kumimoji="1" sz="2843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786054" algn="l" defTabSz="589540" rtl="0" fontAlgn="base">
        <a:lnSpc>
          <a:spcPct val="90000"/>
        </a:lnSpc>
        <a:spcBef>
          <a:spcPct val="0"/>
        </a:spcBef>
        <a:spcAft>
          <a:spcPct val="0"/>
        </a:spcAft>
        <a:defRPr kumimoji="1" sz="2843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179080" algn="l" defTabSz="589540" rtl="0" fontAlgn="base">
        <a:lnSpc>
          <a:spcPct val="90000"/>
        </a:lnSpc>
        <a:spcBef>
          <a:spcPct val="0"/>
        </a:spcBef>
        <a:spcAft>
          <a:spcPct val="0"/>
        </a:spcAft>
        <a:defRPr kumimoji="1" sz="2843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572108" algn="l" defTabSz="589540" rtl="0" fontAlgn="base">
        <a:lnSpc>
          <a:spcPct val="90000"/>
        </a:lnSpc>
        <a:spcBef>
          <a:spcPct val="0"/>
        </a:spcBef>
        <a:spcAft>
          <a:spcPct val="0"/>
        </a:spcAft>
        <a:defRPr kumimoji="1" sz="2843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45522" indent="-145522" algn="l" defTabSz="588359" rtl="0" eaLnBrk="0" fontAlgn="base" hangingPunct="0">
        <a:lnSpc>
          <a:spcPct val="90000"/>
        </a:lnSpc>
        <a:spcBef>
          <a:spcPts val="643"/>
        </a:spcBef>
        <a:spcAft>
          <a:spcPct val="0"/>
        </a:spcAft>
        <a:buFont typeface="Arial" panose="020B0604020202020204" pitchFamily="34" charset="0"/>
        <a:buChar char="•"/>
        <a:defRPr kumimoji="1" sz="1739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40328" indent="-145522" algn="l" defTabSz="588359" rtl="0" eaLnBrk="0" fontAlgn="base" hangingPunct="0">
        <a:lnSpc>
          <a:spcPct val="90000"/>
        </a:lnSpc>
        <a:spcBef>
          <a:spcPts val="326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735135" indent="-145522" algn="l" defTabSz="588359" rtl="0" eaLnBrk="0" fontAlgn="base" hangingPunct="0">
        <a:lnSpc>
          <a:spcPct val="90000"/>
        </a:lnSpc>
        <a:spcBef>
          <a:spcPts val="326"/>
        </a:spcBef>
        <a:spcAft>
          <a:spcPct val="0"/>
        </a:spcAft>
        <a:buFont typeface="Arial" panose="020B0604020202020204" pitchFamily="34" charset="0"/>
        <a:buChar char="•"/>
        <a:defRPr kumimoji="1" sz="1185" kern="1200">
          <a:solidFill>
            <a:schemeClr val="tx1"/>
          </a:solidFill>
          <a:latin typeface="+mn-lt"/>
          <a:ea typeface="+mn-ea"/>
          <a:cs typeface="+mn-cs"/>
        </a:defRPr>
      </a:lvl3pPr>
      <a:lvl4pPr marL="1031194" indent="-145522" algn="l" defTabSz="588359" rtl="0" eaLnBrk="0" fontAlgn="base" hangingPunct="0">
        <a:lnSpc>
          <a:spcPct val="90000"/>
        </a:lnSpc>
        <a:spcBef>
          <a:spcPts val="326"/>
        </a:spcBef>
        <a:spcAft>
          <a:spcPct val="0"/>
        </a:spcAft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4pPr>
      <a:lvl5pPr marL="1326003" indent="-145522" algn="l" defTabSz="588359" rtl="0" eaLnBrk="0" fontAlgn="base" hangingPunct="0">
        <a:lnSpc>
          <a:spcPct val="90000"/>
        </a:lnSpc>
        <a:spcBef>
          <a:spcPts val="326"/>
        </a:spcBef>
        <a:spcAft>
          <a:spcPct val="0"/>
        </a:spcAft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5pPr>
      <a:lvl6pPr marL="1621236" indent="-147386" algn="l" defTabSz="589540" rtl="0" eaLnBrk="1" latinLnBrk="0" hangingPunct="1">
        <a:lnSpc>
          <a:spcPct val="90000"/>
        </a:lnSpc>
        <a:spcBef>
          <a:spcPts val="322"/>
        </a:spcBef>
        <a:buFont typeface="Arial" panose="020B0604020202020204" pitchFamily="34" charset="0"/>
        <a:buChar char="•"/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6pPr>
      <a:lvl7pPr marL="1916006" indent="-147386" algn="l" defTabSz="589540" rtl="0" eaLnBrk="1" latinLnBrk="0" hangingPunct="1">
        <a:lnSpc>
          <a:spcPct val="90000"/>
        </a:lnSpc>
        <a:spcBef>
          <a:spcPts val="322"/>
        </a:spcBef>
        <a:buFont typeface="Arial" panose="020B0604020202020204" pitchFamily="34" charset="0"/>
        <a:buChar char="•"/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7pPr>
      <a:lvl8pPr marL="2210776" indent="-147386" algn="l" defTabSz="589540" rtl="0" eaLnBrk="1" latinLnBrk="0" hangingPunct="1">
        <a:lnSpc>
          <a:spcPct val="90000"/>
        </a:lnSpc>
        <a:spcBef>
          <a:spcPts val="322"/>
        </a:spcBef>
        <a:buFont typeface="Arial" panose="020B0604020202020204" pitchFamily="34" charset="0"/>
        <a:buChar char="•"/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8pPr>
      <a:lvl9pPr marL="2505544" indent="-147386" algn="l" defTabSz="589540" rtl="0" eaLnBrk="1" latinLnBrk="0" hangingPunct="1">
        <a:lnSpc>
          <a:spcPct val="90000"/>
        </a:lnSpc>
        <a:spcBef>
          <a:spcPts val="322"/>
        </a:spcBef>
        <a:buFont typeface="Arial" panose="020B0604020202020204" pitchFamily="34" charset="0"/>
        <a:buChar char="•"/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1pPr>
      <a:lvl2pPr marL="294770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89540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3pPr>
      <a:lvl4pPr marL="884310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4pPr>
      <a:lvl5pPr marL="1179080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5pPr>
      <a:lvl6pPr marL="1473851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6pPr>
      <a:lvl7pPr marL="1768621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7pPr>
      <a:lvl8pPr marL="2063391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8pPr>
      <a:lvl9pPr marL="2358161" algn="l" defTabSz="589540" rtl="0" eaLnBrk="1" latinLnBrk="0" hangingPunct="1">
        <a:defRPr kumimoji="1" sz="11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ObPdNNB_AE-QQcLkf7vJ9FXfOUwwzVFDvywYcAjsyTJUNFQ1SFhXUTZJSUFGNENDM09VUThVUTlWNi4u" TargetMode="External"/><Relationship Id="rId2" Type="http://schemas.openxmlformats.org/officeDocument/2006/relationships/hyperlink" Target="https://forms.office.com/r/Nisd7hHkgd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teams.microsoft.com/downloads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>
            <a:spLocks noChangeArrowheads="1"/>
          </p:cNvSpPr>
          <p:nvPr/>
        </p:nvSpPr>
        <p:spPr bwMode="auto">
          <a:xfrm>
            <a:off x="60142" y="1024499"/>
            <a:ext cx="6711950" cy="81769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algn="ctr">
            <a:solidFill>
              <a:srgbClr val="FF66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2400">
                <a:solidFill>
                  <a:srgbClr val="FFFFFF"/>
                </a:solidFill>
                <a:latin typeface="Arial" charset="0"/>
                <a:ea typeface="ＭＳ Ｐゴシック" pitchFamily="50" charset="-128"/>
              </a:rPr>
              <a:t>　</a:t>
            </a:r>
            <a:endParaRPr lang="ja-JP" altLang="en-US" sz="2400" dirty="0">
              <a:solidFill>
                <a:srgbClr val="FFFFFF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0" y="9752013"/>
            <a:ext cx="6858000" cy="153987"/>
          </a:xfrm>
          <a:prstGeom prst="rect">
            <a:avLst/>
          </a:prstGeom>
          <a:solidFill>
            <a:srgbClr val="FF66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srgbClr val="FFFFFF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auto">
          <a:xfrm>
            <a:off x="6572250" y="309563"/>
            <a:ext cx="285750" cy="696912"/>
          </a:xfrm>
          <a:prstGeom prst="rect">
            <a:avLst/>
          </a:prstGeom>
          <a:solidFill>
            <a:srgbClr val="FF66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srgbClr val="FFFFFF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auto">
          <a:xfrm>
            <a:off x="0" y="309563"/>
            <a:ext cx="285750" cy="696912"/>
          </a:xfrm>
          <a:prstGeom prst="rect">
            <a:avLst/>
          </a:prstGeom>
          <a:solidFill>
            <a:srgbClr val="FF66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2400">
              <a:solidFill>
                <a:srgbClr val="FFFFFF"/>
              </a:solidFill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87313" y="2975269"/>
            <a:ext cx="61150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82550" y="5824677"/>
            <a:ext cx="61150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-89940" y="272480"/>
            <a:ext cx="69479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山形消化器・肝臓フォーラム</a:t>
            </a:r>
          </a:p>
        </p:txBody>
      </p:sp>
      <p:sp>
        <p:nvSpPr>
          <p:cNvPr id="3103" name="テキスト ボックス 31"/>
          <p:cNvSpPr txBox="1">
            <a:spLocks noChangeArrowheads="1"/>
          </p:cNvSpPr>
          <p:nvPr/>
        </p:nvSpPr>
        <p:spPr bwMode="auto">
          <a:xfrm>
            <a:off x="2277546" y="9201472"/>
            <a:ext cx="21595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主催：大塚製薬株式会社</a:t>
            </a:r>
          </a:p>
        </p:txBody>
      </p:sp>
      <p:pic>
        <p:nvPicPr>
          <p:cNvPr id="3105" name="Picture 33" descr="c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255" y="9231608"/>
            <a:ext cx="671513" cy="254000"/>
          </a:xfrm>
          <a:prstGeom prst="rect">
            <a:avLst/>
          </a:prstGeom>
          <a:noFill/>
        </p:spPr>
      </p:pic>
      <p:grpSp>
        <p:nvGrpSpPr>
          <p:cNvPr id="3116" name="Group 44"/>
          <p:cNvGrpSpPr>
            <a:grpSpLocks/>
          </p:cNvGrpSpPr>
          <p:nvPr/>
        </p:nvGrpSpPr>
        <p:grpSpPr bwMode="auto">
          <a:xfrm>
            <a:off x="82550" y="2524930"/>
            <a:ext cx="1555750" cy="514350"/>
            <a:chOff x="52" y="2035"/>
            <a:chExt cx="980" cy="324"/>
          </a:xfrm>
        </p:grpSpPr>
        <p:pic>
          <p:nvPicPr>
            <p:cNvPr id="3107" name="Picture 35"/>
            <p:cNvPicPr>
              <a:picLocks noChangeAspect="1" noChangeArrowheads="1"/>
            </p:cNvPicPr>
            <p:nvPr/>
          </p:nvPicPr>
          <p:blipFill>
            <a:blip r:embed="rId4" cstate="print"/>
            <a:srcRect l="12192"/>
            <a:stretch>
              <a:fillRect/>
            </a:stretch>
          </p:blipFill>
          <p:spPr bwMode="auto">
            <a:xfrm>
              <a:off x="52" y="2035"/>
              <a:ext cx="98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119" y="2090"/>
              <a:ext cx="7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 dirty="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rPr>
                <a:t>■一般講演</a:t>
              </a:r>
            </a:p>
          </p:txBody>
        </p:sp>
      </p:grpSp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4" cstate="print"/>
          <a:srcRect l="12192"/>
          <a:stretch>
            <a:fillRect/>
          </a:stretch>
        </p:blipFill>
        <p:spPr bwMode="auto">
          <a:xfrm>
            <a:off x="79375" y="5320621"/>
            <a:ext cx="1555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188640" y="5392629"/>
            <a:ext cx="1208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■特別講演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685935" y="2567162"/>
            <a:ext cx="21002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19</a:t>
            </a:r>
            <a:r>
              <a:rPr lang="ja-JP" altLang="en-US" sz="11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時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00</a:t>
            </a:r>
            <a:r>
              <a:rPr lang="ja-JP" altLang="en-US" sz="11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分 ～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19</a:t>
            </a:r>
            <a:r>
              <a:rPr lang="ja-JP" altLang="en-US" sz="11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時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30</a:t>
            </a:r>
            <a:r>
              <a:rPr lang="ja-JP" altLang="en-US" sz="11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分</a:t>
            </a:r>
            <a:endParaRPr lang="ja-JP" altLang="en-US" sz="6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658685" y="5424567"/>
            <a:ext cx="2127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19</a:t>
            </a:r>
            <a:r>
              <a:rPr lang="ja-JP" altLang="en-US" sz="11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時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30</a:t>
            </a:r>
            <a:r>
              <a:rPr lang="ja-JP" altLang="en-US" sz="11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分 </a:t>
            </a:r>
            <a:r>
              <a:rPr lang="ja-JP" altLang="en-US" sz="11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～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20</a:t>
            </a:r>
            <a:r>
              <a:rPr lang="ja-JP" altLang="en-US" sz="11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時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  <a:ea typeface="HGP創英角ｺﾞｼｯｸUB" pitchFamily="50" charset="-128"/>
              </a:rPr>
              <a:t>30</a:t>
            </a:r>
            <a:r>
              <a:rPr lang="ja-JP" altLang="en-US" sz="11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分</a:t>
            </a:r>
            <a:endParaRPr lang="ja-JP" altLang="en-US" sz="6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正方形/長方形 9"/>
          <p:cNvSpPr>
            <a:spLocks noChangeArrowheads="1"/>
          </p:cNvSpPr>
          <p:nvPr/>
        </p:nvSpPr>
        <p:spPr bwMode="auto">
          <a:xfrm>
            <a:off x="121155" y="5750635"/>
            <a:ext cx="6643688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（座長）</a:t>
            </a:r>
            <a:r>
              <a:rPr lang="ja-JP" altLang="en-US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itchFamily="2" charset="2"/>
              </a:rPr>
              <a:t>　　　　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山形大学医学部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　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内科学第二講座 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　</a:t>
            </a:r>
            <a:endParaRPr lang="en-US" altLang="ja-JP" sz="2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</a:endParaRPr>
          </a:p>
          <a:p>
            <a:r>
              <a:rPr lang="en-US" altLang="ja-JP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                                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　　　 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教授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上野</a:t>
            </a:r>
            <a:r>
              <a:rPr lang="ja-JP" altLang="en-US" sz="2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義之</a:t>
            </a:r>
            <a:r>
              <a:rPr lang="ja-JP" altLang="en-US" sz="2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先生</a:t>
            </a:r>
          </a:p>
          <a:p>
            <a:pPr algn="r"/>
            <a:endParaRPr lang="en-US" altLang="ja-JP" sz="500" b="1" dirty="0">
              <a:solidFill>
                <a:srgbClr val="FF9933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  <a:p>
            <a:pPr algn="ctr"/>
            <a:endParaRPr lang="en-US" altLang="ja-JP" sz="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</p:txBody>
      </p: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1025545" y="9525032"/>
            <a:ext cx="5332413" cy="222250"/>
            <a:chOff x="508" y="5102"/>
            <a:chExt cx="3359" cy="141"/>
          </a:xfrm>
        </p:grpSpPr>
        <p:grpSp>
          <p:nvGrpSpPr>
            <p:cNvPr id="29" name="Group 35"/>
            <p:cNvGrpSpPr>
              <a:grpSpLocks/>
            </p:cNvGrpSpPr>
            <p:nvPr/>
          </p:nvGrpSpPr>
          <p:grpSpPr bwMode="auto">
            <a:xfrm>
              <a:off x="508" y="5108"/>
              <a:ext cx="375" cy="132"/>
              <a:chOff x="508" y="5108"/>
              <a:chExt cx="375" cy="132"/>
            </a:xfrm>
          </p:grpSpPr>
          <p:pic>
            <p:nvPicPr>
              <p:cNvPr id="31" name="Picture 30" descr="グレー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8" y="5120"/>
                <a:ext cx="36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" name="Text Box 32"/>
              <p:cNvSpPr txBox="1">
                <a:spLocks noChangeArrowheads="1"/>
              </p:cNvSpPr>
              <p:nvPr/>
            </p:nvSpPr>
            <p:spPr bwMode="auto">
              <a:xfrm>
                <a:off x="520" y="5108"/>
                <a:ext cx="363" cy="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49785" rIns="36000" bIns="49785">
                <a:spAutoFit/>
              </a:bodyPr>
              <a:lstStyle/>
              <a:p>
                <a:pPr defTabSz="871538">
                  <a:spcBef>
                    <a:spcPct val="50000"/>
                  </a:spcBef>
                </a:pPr>
                <a:r>
                  <a:rPr lang="ja-JP" altLang="en-US" sz="700">
                    <a:solidFill>
                      <a:srgbClr val="FFFFFF"/>
                    </a:solidFill>
                    <a:latin typeface="Calibri" pitchFamily="34" charset="0"/>
                    <a:ea typeface="ＭＳ Ｐゴシック" pitchFamily="50" charset="-128"/>
                  </a:rPr>
                  <a:t>お問合せ先</a:t>
                </a:r>
              </a:p>
            </p:txBody>
          </p:sp>
        </p:grp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871" y="5102"/>
              <a:ext cx="2996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9569" tIns="49785" rIns="99569" bIns="49785">
              <a:spAutoFit/>
            </a:bodyPr>
            <a:lstStyle/>
            <a:p>
              <a:pPr defTabSz="871538">
                <a:spcBef>
                  <a:spcPct val="50000"/>
                </a:spcBef>
              </a:pPr>
              <a:r>
                <a:rPr lang="ja-JP" altLang="en-US" sz="800" dirty="0">
                  <a:solidFill>
                    <a:srgbClr val="000000"/>
                  </a:solidFill>
                  <a:latin typeface="Calibri" pitchFamily="34" charset="0"/>
                  <a:ea typeface="ＭＳ Ｐゴシック" pitchFamily="50" charset="-128"/>
                </a:rPr>
                <a:t>管理先：</a:t>
              </a:r>
              <a:r>
                <a:rPr lang="ja-JP" altLang="en-US" sz="800" dirty="0">
                  <a:solidFill>
                    <a:srgbClr val="000000"/>
                  </a:solidFill>
                  <a:latin typeface="AR P丸ゴシック体M04" pitchFamily="50" charset="-128"/>
                  <a:ea typeface="AR P丸ゴシック体M04" pitchFamily="50" charset="-128"/>
                </a:rPr>
                <a:t> 〒</a:t>
              </a:r>
              <a:r>
                <a:rPr lang="en-US" altLang="ja-JP" sz="800" dirty="0">
                  <a:solidFill>
                    <a:srgbClr val="000000"/>
                  </a:solidFill>
                  <a:latin typeface="AR P丸ゴシック体M04" pitchFamily="50" charset="-128"/>
                  <a:ea typeface="AR P丸ゴシック体M04" pitchFamily="50" charset="-128"/>
                </a:rPr>
                <a:t>990-2482</a:t>
              </a:r>
              <a:r>
                <a:rPr lang="ja-JP" altLang="en-US" sz="800" dirty="0">
                  <a:solidFill>
                    <a:srgbClr val="000000"/>
                  </a:solidFill>
                  <a:latin typeface="AR P丸ゴシック体M04" pitchFamily="50" charset="-128"/>
                  <a:ea typeface="AR P丸ゴシック体M04" pitchFamily="50" charset="-128"/>
                </a:rPr>
                <a:t>山形市久保田</a:t>
              </a:r>
              <a:r>
                <a:rPr lang="en-US" altLang="ja-JP" sz="800" dirty="0">
                  <a:solidFill>
                    <a:srgbClr val="000000"/>
                  </a:solidFill>
                  <a:latin typeface="AR P丸ゴシック体M04" pitchFamily="50" charset="-128"/>
                  <a:ea typeface="AR P丸ゴシック体M04" pitchFamily="50" charset="-128"/>
                </a:rPr>
                <a:t>3-12-43</a:t>
              </a:r>
              <a:r>
                <a:rPr lang="ja-JP" altLang="en-US" sz="800" dirty="0">
                  <a:solidFill>
                    <a:srgbClr val="000000"/>
                  </a:solidFill>
                  <a:latin typeface="AR P丸ゴシック体M04" pitchFamily="50" charset="-128"/>
                  <a:ea typeface="AR P丸ゴシック体M04" pitchFamily="50" charset="-128"/>
                </a:rPr>
                <a:t>　大塚製薬株式会社山形出張所 </a:t>
              </a:r>
              <a:r>
                <a:rPr lang="en-US" altLang="ja-JP" sz="800" dirty="0">
                  <a:solidFill>
                    <a:srgbClr val="000000"/>
                  </a:solidFill>
                  <a:latin typeface="AR P丸ゴシック体M04" pitchFamily="50" charset="-128"/>
                  <a:ea typeface="AR P丸ゴシック体M04" pitchFamily="50" charset="-128"/>
                </a:rPr>
                <a:t>TEL023-644-2212</a:t>
              </a:r>
              <a:endParaRPr lang="ja-JP" altLang="en-US" sz="800" dirty="0">
                <a:solidFill>
                  <a:srgbClr val="000000"/>
                </a:solidFill>
                <a:latin typeface="Calibri" pitchFamily="34" charset="0"/>
                <a:ea typeface="ＭＳ Ｐゴシック" pitchFamily="50" charset="-128"/>
              </a:endParaRPr>
            </a:p>
          </p:txBody>
        </p:sp>
      </p:grp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116612" y="1058043"/>
            <a:ext cx="674138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日時： 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2021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</a:t>
            </a: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（水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時～</a:t>
            </a:r>
            <a:r>
              <a:rPr lang="en-US" altLang="ja-JP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時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分</a:t>
            </a:r>
            <a:endParaRPr lang="en-US" altLang="ja-JP" dirty="0" smtClean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ja-JP" altLang="en-US" sz="9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発信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会場：</a:t>
            </a:r>
            <a:r>
              <a:rPr lang="ja-JP" altLang="en-US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山形国際ホテル５</a:t>
            </a:r>
            <a:r>
              <a:rPr lang="en-US" altLang="ja-JP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F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「蔵王」</a:t>
            </a:r>
            <a:endParaRPr lang="en-US" altLang="ja-JP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3325" y="3574456"/>
            <a:ext cx="6926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（演者）</a:t>
            </a:r>
            <a:endParaRPr lang="en-US" altLang="ja-JP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</a:endParaRPr>
          </a:p>
        </p:txBody>
      </p:sp>
      <p:sp>
        <p:nvSpPr>
          <p:cNvPr id="41" name="正方形/長方形 9"/>
          <p:cNvSpPr>
            <a:spLocks noChangeArrowheads="1"/>
          </p:cNvSpPr>
          <p:nvPr/>
        </p:nvSpPr>
        <p:spPr bwMode="auto">
          <a:xfrm>
            <a:off x="142875" y="7302410"/>
            <a:ext cx="9315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400" b="1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（演者）</a:t>
            </a:r>
            <a:r>
              <a:rPr lang="ja-JP" altLang="en-US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itchFamily="2" charset="2"/>
              </a:rPr>
              <a:t>　</a:t>
            </a:r>
            <a:endParaRPr lang="en-US" altLang="ja-JP" sz="4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4624" y="306634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（座長）  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山形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市立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病院済生館 消化器内科 医長　西瀬 雄子 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先生 </a:t>
            </a:r>
            <a:r>
              <a:rPr lang="ja-JP" altLang="en-US" sz="16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           </a:t>
            </a:r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　　   </a:t>
            </a:r>
            <a:endParaRPr lang="en-US" altLang="ja-JP" sz="16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7484" y="6578303"/>
            <a:ext cx="7360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慢性</a:t>
            </a:r>
            <a:r>
              <a:rPr lang="ja-JP" altLang="en-US" sz="2400" b="1" dirty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肝疾患の</a:t>
            </a:r>
            <a:r>
              <a:rPr lang="ja-JP" altLang="en-US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トータルマネージメント</a:t>
            </a:r>
            <a:endParaRPr lang="en-US" altLang="ja-JP" sz="2400" b="1" dirty="0">
              <a:solidFill>
                <a:srgbClr val="FF99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2000" b="1" dirty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肝硬変診療ガイドライン</a:t>
            </a:r>
            <a:r>
              <a:rPr lang="en-US" altLang="ja-JP" sz="2000" b="1" dirty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000" b="1" dirty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を踏まえて</a:t>
            </a:r>
            <a:r>
              <a:rPr lang="ja-JP" altLang="en-US" sz="20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2000" b="1" dirty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2000" b="1" dirty="0" smtClean="0">
                <a:solidFill>
                  <a:srgbClr val="FF99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（仮）</a:t>
            </a:r>
            <a:endParaRPr lang="en-US" altLang="ja-JP" sz="2000" b="1" dirty="0" smtClean="0">
              <a:solidFill>
                <a:srgbClr val="FF99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9"/>
          <p:cNvSpPr>
            <a:spLocks noChangeArrowheads="1"/>
          </p:cNvSpPr>
          <p:nvPr/>
        </p:nvSpPr>
        <p:spPr bwMode="auto">
          <a:xfrm>
            <a:off x="1072479" y="7380376"/>
            <a:ext cx="60234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 岐阜大学大学院医学系研究科　</a:t>
            </a:r>
            <a:endParaRPr lang="en-US" altLang="ja-JP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　　　　　　　　消化器内科学</a:t>
            </a:r>
            <a:r>
              <a:rPr lang="en-US" altLang="ja-JP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/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血液・感染症内科学</a:t>
            </a:r>
            <a:endParaRPr lang="en-US" altLang="ja-JP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 　　　　　　　　　　　　　　　　　教授</a:t>
            </a: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清水　雅仁</a:t>
            </a:r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先生</a:t>
            </a:r>
            <a:endParaRPr lang="en-US" altLang="ja-JP" sz="4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</p:txBody>
      </p:sp>
      <p:sp>
        <p:nvSpPr>
          <p:cNvPr id="38" name="正方形/長方形 9"/>
          <p:cNvSpPr>
            <a:spLocks noChangeArrowheads="1"/>
          </p:cNvSpPr>
          <p:nvPr/>
        </p:nvSpPr>
        <p:spPr bwMode="auto">
          <a:xfrm>
            <a:off x="1523996" y="4836795"/>
            <a:ext cx="5410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400" b="1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山形県立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中央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病院 消化器内科</a:t>
            </a:r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鈴木郁也</a:t>
            </a:r>
            <a:r>
              <a:rPr lang="ja-JP" altLang="en-US" sz="16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先生</a:t>
            </a:r>
            <a:endParaRPr lang="en-US" altLang="ja-JP" sz="4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25545" y="4473916"/>
            <a:ext cx="5131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rgbClr val="FF9933"/>
                </a:solidFill>
                <a:latin typeface="Arial" charset="0"/>
                <a:ea typeface="ＭＳ Ｐゴシック" pitchFamily="50" charset="-128"/>
              </a:rPr>
              <a:t>「</a:t>
            </a:r>
            <a:r>
              <a:rPr lang="ja-JP" altLang="en-US" sz="2000" b="1" dirty="0">
                <a:solidFill>
                  <a:srgbClr val="FF9933"/>
                </a:solidFill>
              </a:rPr>
              <a:t>当院での肝硬変に</a:t>
            </a:r>
            <a:r>
              <a:rPr lang="ja-JP" altLang="en-US" sz="2000" b="1" dirty="0" smtClean="0">
                <a:solidFill>
                  <a:srgbClr val="FF9933"/>
                </a:solidFill>
              </a:rPr>
              <a:t>おける</a:t>
            </a:r>
            <a:r>
              <a:rPr lang="ja-JP" altLang="en-US" sz="2000" b="1" dirty="0">
                <a:solidFill>
                  <a:srgbClr val="FF9933"/>
                </a:solidFill>
              </a:rPr>
              <a:t>腹水</a:t>
            </a:r>
            <a:r>
              <a:rPr lang="ja-JP" altLang="en-US" sz="2000" b="1" dirty="0" smtClean="0">
                <a:solidFill>
                  <a:srgbClr val="FF9933"/>
                </a:solidFill>
              </a:rPr>
              <a:t>治療</a:t>
            </a:r>
            <a:r>
              <a:rPr lang="ja-JP" altLang="en-US" sz="2000" b="1" dirty="0">
                <a:solidFill>
                  <a:srgbClr val="FF9933"/>
                </a:solidFill>
              </a:rPr>
              <a:t>（</a:t>
            </a:r>
            <a:r>
              <a:rPr lang="ja-JP" altLang="en-US" sz="2000" b="1" dirty="0" smtClean="0">
                <a:solidFill>
                  <a:srgbClr val="FF9933"/>
                </a:solidFill>
              </a:rPr>
              <a:t>仮） </a:t>
            </a:r>
            <a:r>
              <a:rPr lang="ja-JP" altLang="en-US" sz="2000" b="1" dirty="0" smtClean="0">
                <a:solidFill>
                  <a:srgbClr val="FF9933"/>
                </a:solidFill>
                <a:latin typeface="Arial" charset="0"/>
                <a:ea typeface="ＭＳ Ｐゴシック" pitchFamily="50" charset="-128"/>
              </a:rPr>
              <a:t>」</a:t>
            </a:r>
            <a:endParaRPr lang="ja-JP" altLang="en-US" sz="2000" b="1" dirty="0">
              <a:solidFill>
                <a:srgbClr val="FF9933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04791" y="8841131"/>
            <a:ext cx="6486660" cy="307777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ja-JP" altLang="en-US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ご視聴いただく先生の確認の為、施設名・氏名の入力をお願いしております。入力</a:t>
            </a:r>
            <a:r>
              <a:rPr lang="ja-JP" altLang="en-US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頂いた個人</a:t>
            </a:r>
            <a:r>
              <a:rPr lang="ja-JP" altLang="en-US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情報は</a:t>
            </a:r>
            <a:r>
              <a:rPr lang="ja-JP" altLang="en-US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、視聴</a:t>
            </a:r>
            <a:r>
              <a:rPr lang="ja-JP" altLang="en-US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いただいた先生の確認と今後の連絡のために使用します</a:t>
            </a:r>
            <a:r>
              <a:rPr lang="ja-JP" altLang="en-US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7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/>
            <a:r>
              <a:rPr lang="ja-JP" altLang="en-US" sz="7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sz="7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事前の許諾なく、弊社と業務委託先以外の第三者に開示・提供することはありません。個人情報は、弊社の個人情報保護方針に基づき、安全かつ適切に管理いたします。</a:t>
            </a:r>
          </a:p>
        </p:txBody>
      </p:sp>
      <p:sp>
        <p:nvSpPr>
          <p:cNvPr id="43" name="正方形/長方形 4"/>
          <p:cNvSpPr>
            <a:spLocks noChangeArrowheads="1"/>
          </p:cNvSpPr>
          <p:nvPr/>
        </p:nvSpPr>
        <p:spPr bwMode="auto">
          <a:xfrm>
            <a:off x="225404" y="2005125"/>
            <a:ext cx="6381426" cy="430887"/>
          </a:xfrm>
          <a:prstGeom prst="rect">
            <a:avLst/>
          </a:prstGeom>
          <a:solidFill>
            <a:schemeClr val="bg1">
              <a:alpha val="39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100" b="1" u="sng" dirty="0">
                <a:solidFill>
                  <a:srgbClr val="FF0000"/>
                </a:solidFill>
                <a:effectLst/>
                <a:latin typeface="+mn-ea"/>
                <a:ea typeface="+mn-ea"/>
              </a:rPr>
              <a:t>本講演会は「</a:t>
            </a:r>
            <a:r>
              <a:rPr lang="en-US" altLang="ja-JP" sz="1100" b="1" u="sng" dirty="0">
                <a:solidFill>
                  <a:srgbClr val="FF0000"/>
                </a:solidFill>
                <a:effectLst/>
                <a:latin typeface="+mn-ea"/>
                <a:ea typeface="+mn-ea"/>
              </a:rPr>
              <a:t>Microsoft Teams</a:t>
            </a:r>
            <a:r>
              <a:rPr lang="ja-JP" altLang="en-US" sz="1100" b="1" u="sng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」を使用し、ご自身の</a:t>
            </a:r>
            <a:r>
              <a:rPr lang="en-US" altLang="ja-JP" sz="1100" b="1" u="sng" dirty="0">
                <a:solidFill>
                  <a:srgbClr val="FF0000"/>
                </a:solidFill>
                <a:effectLst/>
                <a:latin typeface="+mn-ea"/>
                <a:ea typeface="+mn-ea"/>
              </a:rPr>
              <a:t>PC</a:t>
            </a:r>
            <a:r>
              <a:rPr lang="ja-JP" altLang="en-US" sz="1100" b="1" u="sng" dirty="0">
                <a:solidFill>
                  <a:srgbClr val="FF0000"/>
                </a:solidFill>
                <a:effectLst/>
                <a:latin typeface="+mn-ea"/>
                <a:ea typeface="+mn-ea"/>
              </a:rPr>
              <a:t>・スマートフォンにてご視聴頂けます</a:t>
            </a:r>
            <a:r>
              <a:rPr lang="ja-JP" altLang="en-US" sz="1100" b="1" u="sng" dirty="0" smtClean="0">
                <a:solidFill>
                  <a:srgbClr val="FF0000"/>
                </a:solidFill>
                <a:effectLst/>
                <a:latin typeface="+mn-ea"/>
                <a:ea typeface="+mn-ea"/>
              </a:rPr>
              <a:t>。お申込み方法は裏面をご参照ください。</a:t>
            </a:r>
            <a:endParaRPr lang="en-US" altLang="ja-JP" sz="1100" b="1" u="sng" dirty="0">
              <a:solidFill>
                <a:srgbClr val="FF000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46" name="ホームベース 45"/>
          <p:cNvSpPr/>
          <p:nvPr/>
        </p:nvSpPr>
        <p:spPr>
          <a:xfrm>
            <a:off x="1916486" y="8499125"/>
            <a:ext cx="4774965" cy="297970"/>
          </a:xfrm>
          <a:prstGeom prst="homePlate">
            <a:avLst>
              <a:gd name="adj" fmla="val 43850"/>
            </a:avLst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89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0" lang="en-US" altLang="ja-JP" sz="1089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 </a:t>
            </a:r>
            <a:r>
              <a:rPr kumimoji="0" lang="ja-JP" altLang="en-US" sz="1089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当日は、各受信会場との双方向中継・ディスカッションを予定しています</a:t>
            </a:r>
            <a:endParaRPr kumimoji="0" lang="en-US" altLang="ja-JP" sz="1089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9"/>
          <p:cNvSpPr>
            <a:spLocks noChangeArrowheads="1"/>
          </p:cNvSpPr>
          <p:nvPr/>
        </p:nvSpPr>
        <p:spPr bwMode="auto">
          <a:xfrm>
            <a:off x="1439406" y="4003615"/>
            <a:ext cx="5410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400" b="1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山形県立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中央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病院 管理栄養士</a:t>
            </a:r>
            <a:r>
              <a:rPr lang="ja-JP" altLang="en-US" sz="16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　</a:t>
            </a:r>
            <a:r>
              <a:rPr lang="ja-JP" altLang="ja-JP" b="1" dirty="0" smtClean="0"/>
              <a:t>引地</a:t>
            </a:r>
            <a:r>
              <a:rPr lang="ja-JP" altLang="en-US" b="1" dirty="0"/>
              <a:t> </a:t>
            </a:r>
            <a:r>
              <a:rPr lang="ja-JP" altLang="ja-JP" b="1" dirty="0" smtClean="0"/>
              <a:t>祥平</a:t>
            </a:r>
            <a:r>
              <a:rPr lang="en-US" altLang="ja-JP" b="1" dirty="0" smtClean="0"/>
              <a:t> 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itchFamily="50" charset="-128"/>
                <a:sym typeface="Wingdings" pitchFamily="2" charset="2"/>
              </a:rPr>
              <a:t>先生</a:t>
            </a:r>
            <a:endParaRPr lang="en-US" altLang="ja-JP" sz="44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itchFamily="50" charset="-128"/>
              <a:sym typeface="Wingdings" pitchFamily="2" charset="2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78778" y="3603973"/>
            <a:ext cx="4059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solidFill>
                  <a:srgbClr val="FF9933"/>
                </a:solidFill>
                <a:latin typeface="Arial" charset="0"/>
                <a:ea typeface="ＭＳ Ｐゴシック" pitchFamily="50" charset="-128"/>
              </a:rPr>
              <a:t>「 肝</a:t>
            </a:r>
            <a:r>
              <a:rPr lang="ja-JP" altLang="en-US" sz="2000" b="1" dirty="0" smtClean="0">
                <a:solidFill>
                  <a:srgbClr val="FF9933"/>
                </a:solidFill>
                <a:latin typeface="Arial" charset="0"/>
                <a:ea typeface="ＭＳ Ｐゴシック" pitchFamily="50" charset="-128"/>
              </a:rPr>
              <a:t>硬変患者の栄養管理について」</a:t>
            </a:r>
            <a:endParaRPr lang="ja-JP" altLang="en-US" sz="2000" b="1" dirty="0">
              <a:solidFill>
                <a:srgbClr val="FF9933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正方形/長方形 9"/>
          <p:cNvSpPr>
            <a:spLocks noChangeArrowheads="1"/>
          </p:cNvSpPr>
          <p:nvPr/>
        </p:nvSpPr>
        <p:spPr bwMode="auto">
          <a:xfrm>
            <a:off x="4503223" y="8305640"/>
            <a:ext cx="23075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sym typeface="Wingdings" pitchFamily="2" charset="2"/>
              </a:rPr>
              <a:t>（岐阜大学医学部附属病院より配信）</a:t>
            </a:r>
            <a:endParaRPr lang="en-US" altLang="ja-JP" sz="10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88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3508038" y="4685333"/>
            <a:ext cx="3014684" cy="186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96234">
              <a:defRPr/>
            </a:pPr>
            <a:r>
              <a:rPr kumimoji="0" lang="en-US" altLang="ja-JP" sz="610" kern="0" dirty="0">
                <a:solidFill>
                  <a:prstClr val="black"/>
                </a:solidFill>
                <a:sym typeface="Calibri" panose="020F0502020204030204" pitchFamily="34" charset="0"/>
              </a:rPr>
              <a:t>QR</a:t>
            </a:r>
            <a:r>
              <a:rPr kumimoji="0" lang="ja-JP" altLang="en-US" sz="610" kern="0" dirty="0">
                <a:solidFill>
                  <a:prstClr val="black"/>
                </a:solidFill>
                <a:sym typeface="Calibri" panose="020F0502020204030204" pitchFamily="34" charset="0"/>
              </a:rPr>
              <a:t>コードは</a:t>
            </a:r>
            <a:r>
              <a:rPr kumimoji="0" lang="en-US" altLang="ja-JP" sz="610" kern="0" dirty="0">
                <a:solidFill>
                  <a:prstClr val="black"/>
                </a:solidFill>
                <a:sym typeface="Calibri" panose="020F0502020204030204" pitchFamily="34" charset="0"/>
              </a:rPr>
              <a:t>(</a:t>
            </a:r>
            <a:r>
              <a:rPr kumimoji="0" lang="ja-JP" altLang="en-US" sz="610" kern="0" dirty="0">
                <a:solidFill>
                  <a:prstClr val="black"/>
                </a:solidFill>
                <a:sym typeface="Calibri" panose="020F0502020204030204" pitchFamily="34" charset="0"/>
              </a:rPr>
              <a:t>株</a:t>
            </a:r>
            <a:r>
              <a:rPr kumimoji="0" lang="en-US" altLang="ja-JP" sz="610" kern="0" dirty="0">
                <a:solidFill>
                  <a:prstClr val="black"/>
                </a:solidFill>
                <a:sym typeface="Calibri" panose="020F0502020204030204" pitchFamily="34" charset="0"/>
              </a:rPr>
              <a:t>)</a:t>
            </a:r>
            <a:r>
              <a:rPr kumimoji="0" lang="ja-JP" altLang="en-US" sz="610" kern="0" dirty="0">
                <a:solidFill>
                  <a:prstClr val="black"/>
                </a:solidFill>
                <a:sym typeface="Calibri" panose="020F0502020204030204" pitchFamily="34" charset="0"/>
              </a:rPr>
              <a:t>デンソーウェーブの登録商標です。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43171" y="848893"/>
            <a:ext cx="5975424" cy="5042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796234">
              <a:defRPr/>
            </a:pPr>
            <a:r>
              <a:rPr kumimoji="0" lang="ja-JP" altLang="en-US" sz="2786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sym typeface="Calibri" panose="020F0502020204030204" pitchFamily="34" charset="0"/>
              </a:rPr>
              <a:t>視聴申込方法</a:t>
            </a:r>
          </a:p>
        </p:txBody>
      </p:sp>
      <p:sp>
        <p:nvSpPr>
          <p:cNvPr id="25" name="正方形/長方形 4"/>
          <p:cNvSpPr>
            <a:spLocks noChangeArrowheads="1"/>
          </p:cNvSpPr>
          <p:nvPr/>
        </p:nvSpPr>
        <p:spPr bwMode="auto">
          <a:xfrm>
            <a:off x="446934" y="1496616"/>
            <a:ext cx="5971660" cy="4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39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本講演会は</a:t>
            </a:r>
            <a:r>
              <a:rPr lang="en-US" altLang="ja-JP" sz="139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『</a:t>
            </a:r>
            <a:r>
              <a:rPr lang="en-US" altLang="ja-JP" sz="1393" dirty="0">
                <a:solidFill>
                  <a:srgbClr val="9966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Microsoft teams</a:t>
            </a:r>
            <a:r>
              <a:rPr lang="en-US" altLang="ja-JP" sz="139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』</a:t>
            </a:r>
            <a:r>
              <a:rPr lang="ja-JP" altLang="en-US" sz="139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を用い配信致します。</a:t>
            </a:r>
            <a:endParaRPr lang="en-US" altLang="ja-JP" sz="139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4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下記①～③いずれかの方法で必要事項*</a:t>
            </a:r>
            <a:r>
              <a:rPr lang="ja-JP" altLang="en-US" sz="1045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を</a:t>
            </a:r>
            <a:r>
              <a:rPr lang="en-US" altLang="ja-JP" sz="1045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10/19</a:t>
            </a:r>
            <a:r>
              <a:rPr lang="ja-JP" altLang="en-US" sz="1045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（火）</a:t>
            </a:r>
            <a:r>
              <a:rPr lang="ja-JP" altLang="en-US" sz="104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までにご登録下さい。</a:t>
            </a:r>
            <a:endParaRPr lang="en-US" altLang="ja-JP" sz="104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6773" y="3800876"/>
            <a:ext cx="2618247" cy="386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957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パソコンからは</a:t>
            </a:r>
            <a:endParaRPr lang="en-US" altLang="ja-JP" sz="957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957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こちらをクリック下さい。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74087" y="4167202"/>
            <a:ext cx="2618247" cy="2799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19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もしくは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53567" y="3476812"/>
            <a:ext cx="2619501" cy="2799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19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QR</a:t>
            </a:r>
            <a:r>
              <a:rPr lang="ja-JP" altLang="en-US" sz="1219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コード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88536" y="7994525"/>
            <a:ext cx="795386" cy="55200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algn="ctr" defTabSz="796234">
              <a:defRPr/>
            </a:pPr>
            <a:endParaRPr kumimoji="0" lang="ja-JP" altLang="en-US" sz="1567" kern="0">
              <a:solidFill>
                <a:prstClr val="black"/>
              </a:solidFill>
              <a:sym typeface="Calibri" panose="020F0502020204030204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888537" y="8770038"/>
            <a:ext cx="5048310" cy="561308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4F81BD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defTabSz="796234">
              <a:defRPr/>
            </a:pPr>
            <a:r>
              <a:rPr lang="ja-JP" altLang="en-US" sz="61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ご提供頂きました個人情報（ご氏名、メールアドレス）は、講演会のご出席者の確認、御連絡のために使用いたします。個人情報は、主催関係者および業務委託先を除く第三者に開示・提供することはありません。個人情報は、弊社の個人情報保護方針に基づき、安全かつ適切に管理いたします。</a:t>
            </a:r>
          </a:p>
          <a:p>
            <a:pPr algn="just" defTabSz="796234">
              <a:defRPr/>
            </a:pPr>
            <a:endParaRPr lang="ja-JP" altLang="en-US" sz="436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defTabSz="796234">
              <a:defRPr/>
            </a:pPr>
            <a:r>
              <a:rPr lang="ja-JP" altLang="en-US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問い合わせ先　管理者：　〒</a:t>
            </a:r>
            <a:r>
              <a:rPr lang="en-US" altLang="ja-JP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990-2482</a:t>
            </a:r>
            <a:r>
              <a:rPr lang="ja-JP" altLang="en-US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山形市久保田</a:t>
            </a:r>
            <a:r>
              <a:rPr lang="en-US" altLang="ja-JP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3-12-43</a:t>
            </a:r>
          </a:p>
          <a:p>
            <a:pPr defTabSz="796234">
              <a:defRPr/>
            </a:pPr>
            <a:r>
              <a:rPr lang="ja-JP" altLang="en-US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　　　　　　　　　　　　　　　　大塚製薬株式会社 仙台支店 山形医薬</a:t>
            </a:r>
            <a:r>
              <a:rPr lang="en-US" altLang="ja-JP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1</a:t>
            </a:r>
            <a:r>
              <a:rPr lang="ja-JP" altLang="en-US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課 ℡ </a:t>
            </a:r>
            <a:r>
              <a:rPr lang="en-US" altLang="ja-JP" sz="696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023-644-2271</a:t>
            </a:r>
            <a:endParaRPr lang="ja-JP" altLang="en-US" sz="696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47500" y="5503415"/>
            <a:ext cx="5218930" cy="4139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8352" indent="-348352" algn="ctr" defTabSz="722012" eaLnBrk="0" fontAlgn="base" hangingPunct="0">
              <a:spcBef>
                <a:spcPct val="0"/>
              </a:spcBef>
              <a:defRPr/>
            </a:pPr>
            <a:r>
              <a:rPr lang="en-US" altLang="ja-JP" sz="1045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……………………………………</a:t>
            </a:r>
            <a:r>
              <a:rPr lang="ja-JP" altLang="ja-JP" sz="1045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御返信欄　</a:t>
            </a:r>
            <a:r>
              <a:rPr lang="en-US" altLang="ja-JP" sz="1045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………………………………………</a:t>
            </a:r>
          </a:p>
          <a:p>
            <a:pPr marL="348352" indent="-348352" algn="ctr" defTabSz="722012" eaLnBrk="0" fontAlgn="base" hangingPunct="0">
              <a:spcBef>
                <a:spcPct val="0"/>
              </a:spcBef>
              <a:defRPr/>
            </a:pPr>
            <a:endParaRPr lang="ja-JP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862191" y="5700055"/>
            <a:ext cx="2188420" cy="333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wrap="none">
            <a:spAutoFit/>
          </a:bodyPr>
          <a:lstStyle/>
          <a:p>
            <a:pPr defTabSz="796234">
              <a:defRPr/>
            </a:pPr>
            <a:r>
              <a:rPr kumimoji="0" lang="en-US" altLang="ja-JP" sz="1567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FAX</a:t>
            </a:r>
            <a:r>
              <a:rPr kumimoji="0" lang="ja-JP" altLang="ja-JP" sz="1567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：</a:t>
            </a:r>
            <a:r>
              <a:rPr kumimoji="0" lang="en-US" altLang="ja-JP" sz="1567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023-643-3879</a:t>
            </a:r>
            <a:endParaRPr kumimoji="0" lang="ja-JP" altLang="ja-JP" sz="1567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44791" y="6317140"/>
            <a:ext cx="5873805" cy="1732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2012" eaLnBrk="0" fontAlgn="base" hangingPunct="0">
              <a:spcBef>
                <a:spcPct val="0"/>
              </a:spcBef>
              <a:defRPr/>
            </a:pPr>
            <a:r>
              <a:rPr lang="ja-JP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大塚製薬</a:t>
            </a:r>
            <a:r>
              <a:rPr lang="en-US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(</a:t>
            </a:r>
            <a:r>
              <a:rPr lang="ja-JP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株</a:t>
            </a:r>
            <a:r>
              <a:rPr lang="en-US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)</a:t>
            </a:r>
            <a:r>
              <a:rPr lang="ja-JP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</a:t>
            </a:r>
            <a:r>
              <a:rPr lang="ja-JP" altLang="ja-JP" sz="1219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「</a:t>
            </a:r>
            <a:r>
              <a:rPr lang="ja-JP" altLang="en-US" sz="1219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第</a:t>
            </a:r>
            <a:r>
              <a:rPr lang="en-US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10</a:t>
            </a:r>
            <a:r>
              <a:rPr lang="ja-JP" altLang="en-US" sz="1219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回山形消化器・肝臓フォーラム</a:t>
            </a:r>
            <a:r>
              <a:rPr lang="ja-JP" altLang="ja-JP" sz="1219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」</a:t>
            </a:r>
            <a:r>
              <a:rPr lang="ja-JP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担当</a:t>
            </a:r>
            <a:r>
              <a:rPr lang="ja-JP" altLang="en-US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和泉　</a:t>
            </a:r>
            <a:r>
              <a:rPr lang="ja-JP" altLang="ja-JP" sz="1219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宛</a:t>
            </a:r>
            <a:r>
              <a:rPr lang="ja-JP" altLang="ja-JP" sz="9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</a:t>
            </a:r>
            <a:endParaRPr lang="en-US" altLang="ja-JP" sz="9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defTabSz="722012" eaLnBrk="0" fontAlgn="base" hangingPunct="0">
              <a:spcBef>
                <a:spcPct val="0"/>
              </a:spcBef>
              <a:defRPr/>
            </a:pPr>
            <a:endParaRPr lang="ja-JP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r>
              <a:rPr lang="ja-JP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御施設名：　　　　　　　　　　　</a:t>
            </a:r>
            <a:r>
              <a:rPr lang="en-US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           </a:t>
            </a: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endParaRPr lang="en-US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endParaRPr lang="en-US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r>
              <a:rPr lang="ja-JP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御芳名：</a:t>
            </a:r>
            <a:r>
              <a:rPr lang="ja-JP" altLang="ja-JP" sz="1045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　　　　　　　　　　</a:t>
            </a:r>
            <a:endParaRPr lang="en-US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endParaRPr lang="en-US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r>
              <a:rPr lang="en-US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 </a:t>
            </a:r>
            <a:endParaRPr lang="ja-JP" altLang="ja-JP" sz="104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r>
              <a:rPr lang="ja-JP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メールアドレス：　　　　　　　　　　　</a:t>
            </a:r>
            <a:r>
              <a:rPr lang="ja-JP" altLang="en-US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　　　</a:t>
            </a:r>
            <a:r>
              <a:rPr lang="ja-JP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</a:t>
            </a:r>
            <a:r>
              <a:rPr lang="en-US" altLang="ja-JP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@</a:t>
            </a:r>
            <a:r>
              <a:rPr lang="ja-JP" altLang="en-US" sz="104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　　　　　　　　　　　　　</a:t>
            </a:r>
            <a:r>
              <a:rPr lang="en-US" altLang="ja-JP" sz="1045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      </a:t>
            </a:r>
          </a:p>
          <a:p>
            <a:pPr indent="132707" defTabSz="722012" eaLnBrk="0" fontAlgn="base" hangingPunct="0">
              <a:spcBef>
                <a:spcPct val="0"/>
              </a:spcBef>
              <a:defRPr/>
            </a:pPr>
            <a:r>
              <a:rPr lang="ja-JP" altLang="en-US" sz="1077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Calibri" panose="020F0502020204030204" pitchFamily="34" charset="0"/>
              </a:rPr>
              <a:t>　</a:t>
            </a:r>
            <a:endParaRPr lang="ja-JP" altLang="ja-JP" sz="1045" u="sng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cxnSp>
        <p:nvCxnSpPr>
          <p:cNvPr id="17423" name="直線コネクタ 37"/>
          <p:cNvCxnSpPr>
            <a:cxnSpLocks noChangeShapeType="1"/>
          </p:cNvCxnSpPr>
          <p:nvPr/>
        </p:nvCxnSpPr>
        <p:spPr bwMode="auto">
          <a:xfrm flipV="1">
            <a:off x="746773" y="8259093"/>
            <a:ext cx="5190077" cy="2007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正方形/長方形 38"/>
          <p:cNvSpPr/>
          <p:nvPr/>
        </p:nvSpPr>
        <p:spPr>
          <a:xfrm>
            <a:off x="842117" y="8364635"/>
            <a:ext cx="5220185" cy="5612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4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頂戴致しましたメールアドレス宛へ</a:t>
            </a:r>
            <a:r>
              <a:rPr lang="ja-JP" altLang="en-US" sz="1045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施設担当者より</a:t>
            </a:r>
            <a:r>
              <a:rPr lang="ja-JP" altLang="en-US" sz="104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視聴</a:t>
            </a:r>
            <a:r>
              <a:rPr lang="en-US" altLang="ja-JP" sz="104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URL</a:t>
            </a:r>
            <a:r>
              <a:rPr lang="ja-JP" altLang="en-US" sz="104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をご連絡致します。</a:t>
            </a:r>
            <a:endParaRPr lang="en-US" altLang="ja-JP" sz="104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95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（医薬関係者以外の方のアクセスを制限するため第三者への参加</a:t>
            </a:r>
            <a:r>
              <a:rPr lang="en-US" altLang="ja-JP" sz="95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URL</a:t>
            </a:r>
            <a:r>
              <a:rPr lang="ja-JP" altLang="en-US" sz="957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の転送はお控えください。）</a:t>
            </a:r>
            <a:endParaRPr lang="en-US" altLang="ja-JP" sz="957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  <a:p>
            <a:pPr algn="ctr"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4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</p:txBody>
      </p:sp>
      <p:sp>
        <p:nvSpPr>
          <p:cNvPr id="2" name="正方形/長方形 1">
            <a:hlinkClick r:id="rId2"/>
          </p:cNvPr>
          <p:cNvSpPr/>
          <p:nvPr/>
        </p:nvSpPr>
        <p:spPr>
          <a:xfrm>
            <a:off x="2081613" y="4810785"/>
            <a:ext cx="4482510" cy="27994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メールアドレス：</a:t>
            </a:r>
            <a:r>
              <a:rPr lang="en-US" altLang="ja-JP" sz="1219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Izumi.Ryo@otsuka.jp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44790" y="3546200"/>
            <a:ext cx="1846980" cy="2531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4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①申込フォームからのお申込み</a:t>
            </a:r>
            <a:endParaRPr lang="en-US" altLang="ja-JP" sz="1045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44790" y="4820824"/>
            <a:ext cx="1396536" cy="2531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4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②メールでのお申込み</a:t>
            </a:r>
            <a:endParaRPr lang="en-US" altLang="ja-JP" sz="1045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44789" y="5213006"/>
            <a:ext cx="1337226" cy="2531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4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③</a:t>
            </a:r>
            <a:r>
              <a:rPr lang="en-US" altLang="ja-JP" sz="104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FAX</a:t>
            </a:r>
            <a:r>
              <a:rPr lang="ja-JP" altLang="en-US" sz="1045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での</a:t>
            </a:r>
            <a:r>
              <a:rPr lang="ja-JP" altLang="en-US" sz="1045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お申込み</a:t>
            </a:r>
            <a:endParaRPr lang="en-US" altLang="ja-JP" sz="1045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085379" y="5225550"/>
            <a:ext cx="4482509" cy="27994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220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FAX</a:t>
            </a:r>
            <a:r>
              <a:rPr lang="ja-JP" altLang="en-US" sz="121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番号：</a:t>
            </a:r>
            <a:r>
              <a:rPr lang="en-US" altLang="ja-JP" sz="1219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023-643-3879</a:t>
            </a:r>
          </a:p>
        </p:txBody>
      </p:sp>
      <p:pic>
        <p:nvPicPr>
          <p:cNvPr id="17431" name="図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05" t="27130" r="13789" b="58575"/>
          <a:stretch>
            <a:fillRect/>
          </a:stretch>
        </p:blipFill>
        <p:spPr bwMode="auto">
          <a:xfrm>
            <a:off x="1533376" y="4199821"/>
            <a:ext cx="1081422" cy="56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952958" y="2257923"/>
            <a:ext cx="4998503" cy="11855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3274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Windows PC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の場合</a:t>
            </a:r>
          </a:p>
          <a:p>
            <a:pPr defTabSz="3274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ブラウザアプリとして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Google Chrome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Microsoft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Edge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が導入されている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PC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からメールにて送付した専用リンクをクリック頂くと参加できます。</a:t>
            </a:r>
          </a:p>
          <a:p>
            <a:pPr defTabSz="3274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474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27464" eaLnBrk="0" hangingPunct="0"/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Mac PC/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タブレット・スマートフォンの場合</a:t>
            </a:r>
          </a:p>
          <a:p>
            <a:pPr defTabSz="327464" eaLnBrk="0" hangingPunct="0"/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Teams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アプリをインストールの上（</a:t>
            </a:r>
            <a:r>
              <a:rPr lang="en-US" altLang="ja-JP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https://teams.microsoft.com/downloads</a:t>
            </a:r>
            <a:r>
              <a:rPr lang="ja-JP" altLang="en-US" sz="1105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）、メールにて送付した専用リンクをクリック頂くと参加いただけます。</a:t>
            </a:r>
            <a:endParaRPr lang="ja-JP" altLang="en-US" sz="110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995357" y="1958612"/>
            <a:ext cx="8852480" cy="258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96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*必要事項　件名</a:t>
            </a:r>
            <a:r>
              <a:rPr lang="ja-JP" altLang="en-US" sz="1077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：</a:t>
            </a:r>
            <a:r>
              <a:rPr lang="en-US" altLang="ja-JP" sz="1077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10/20</a:t>
            </a:r>
            <a:r>
              <a:rPr lang="ja-JP" altLang="en-US" sz="1077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視聴</a:t>
            </a:r>
            <a:r>
              <a:rPr lang="ja-JP" altLang="en-US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受付　本文：</a:t>
            </a:r>
            <a:r>
              <a:rPr lang="en-US" altLang="ja-JP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1</a:t>
            </a:r>
            <a:r>
              <a:rPr lang="ja-JP" altLang="en-US" sz="1077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．</a:t>
            </a:r>
            <a:r>
              <a:rPr lang="ja-JP" altLang="en-US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ご施設名 </a:t>
            </a:r>
            <a:r>
              <a:rPr lang="en-US" altLang="ja-JP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2</a:t>
            </a:r>
            <a:r>
              <a:rPr lang="ja-JP" altLang="en-US" sz="1077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．</a:t>
            </a:r>
            <a:r>
              <a:rPr lang="ja-JP" altLang="en-US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ご氏名 </a:t>
            </a:r>
            <a:r>
              <a:rPr lang="en-US" altLang="ja-JP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3</a:t>
            </a:r>
            <a:r>
              <a:rPr lang="ja-JP" altLang="en-US" sz="1077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．</a:t>
            </a:r>
            <a:r>
              <a:rPr lang="ja-JP" altLang="en-US" sz="10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Calibri" panose="020F0502020204030204" pitchFamily="34" charset="0"/>
              </a:rPr>
              <a:t>メールアドレス </a:t>
            </a:r>
            <a:endParaRPr lang="en-US" altLang="ja-JP" sz="107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Calibri" panose="020F050202020403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72" y="3738285"/>
            <a:ext cx="928215" cy="92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nk_curve">
  <a:themeElements>
    <a:clrScheme name="pink_curv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ink_curv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nk_cur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k_curv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k_cur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k_curv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k_curv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k_curv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k_curv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k_curv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k_curv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k_curv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k_curv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k_curv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489</Words>
  <Application>Microsoft Office PowerPoint</Application>
  <PresentationFormat>A4 210 x 297 mm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AR P丸ゴシック体M04</vt:lpstr>
      <vt:lpstr>HGP創英角ｺﾞｼｯｸUB</vt:lpstr>
      <vt:lpstr>HG丸ｺﾞｼｯｸM-PRO</vt:lpstr>
      <vt:lpstr>Meiryo UI</vt:lpstr>
      <vt:lpstr>ＭＳ Ｐゴシック</vt:lpstr>
      <vt:lpstr>ヒラギノ角ゴ Pro W3</vt:lpstr>
      <vt:lpstr>メイリオ</vt:lpstr>
      <vt:lpstr>Arial</vt:lpstr>
      <vt:lpstr>Calibri</vt:lpstr>
      <vt:lpstr>Calibri Light</vt:lpstr>
      <vt:lpstr>Impact</vt:lpstr>
      <vt:lpstr>Times New Roman</vt:lpstr>
      <vt:lpstr>Wingdings</vt:lpstr>
      <vt:lpstr>3_pink_curve</vt:lpstr>
      <vt:lpstr>2_Office テーマ</vt:lpstr>
      <vt:lpstr>PowerPoint プレゼンテーション</vt:lpstr>
      <vt:lpstr>PowerPoint プレゼンテーション</vt:lpstr>
    </vt:vector>
  </TitlesOfParts>
  <Company>大塚グループ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Izumi, Ryo(和泉　諒)</dc:creator>
  <cp:lastModifiedBy>Izumi, Ryo(和泉　諒)</cp:lastModifiedBy>
  <cp:revision>21</cp:revision>
  <cp:lastPrinted>2021-08-02T03:40:05Z</cp:lastPrinted>
  <dcterms:created xsi:type="dcterms:W3CDTF">2021-06-24T10:33:34Z</dcterms:created>
  <dcterms:modified xsi:type="dcterms:W3CDTF">2021-09-21T09:11:12Z</dcterms:modified>
</cp:coreProperties>
</file>